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8"/>
  </p:notesMasterIdLst>
  <p:sldIdLst>
    <p:sldId id="325" r:id="rId2"/>
    <p:sldId id="326" r:id="rId3"/>
    <p:sldId id="327" r:id="rId4"/>
    <p:sldId id="257" r:id="rId5"/>
    <p:sldId id="289" r:id="rId6"/>
    <p:sldId id="308" r:id="rId7"/>
    <p:sldId id="309" r:id="rId8"/>
    <p:sldId id="312" r:id="rId9"/>
    <p:sldId id="260" r:id="rId10"/>
    <p:sldId id="294" r:id="rId11"/>
    <p:sldId id="334" r:id="rId12"/>
    <p:sldId id="270" r:id="rId13"/>
    <p:sldId id="335" r:id="rId14"/>
    <p:sldId id="329" r:id="rId15"/>
    <p:sldId id="330" r:id="rId16"/>
    <p:sldId id="331" r:id="rId17"/>
    <p:sldId id="332" r:id="rId18"/>
    <p:sldId id="333" r:id="rId19"/>
    <p:sldId id="338" r:id="rId20"/>
    <p:sldId id="344" r:id="rId21"/>
    <p:sldId id="343" r:id="rId22"/>
    <p:sldId id="345" r:id="rId23"/>
    <p:sldId id="346" r:id="rId24"/>
    <p:sldId id="342" r:id="rId25"/>
    <p:sldId id="339" r:id="rId26"/>
    <p:sldId id="340" r:id="rId27"/>
    <p:sldId id="341" r:id="rId28"/>
    <p:sldId id="295" r:id="rId29"/>
    <p:sldId id="296" r:id="rId30"/>
    <p:sldId id="305" r:id="rId31"/>
    <p:sldId id="313" r:id="rId32"/>
    <p:sldId id="314" r:id="rId33"/>
    <p:sldId id="275" r:id="rId34"/>
    <p:sldId id="316" r:id="rId35"/>
    <p:sldId id="317" r:id="rId36"/>
    <p:sldId id="324" r:id="rId37"/>
    <p:sldId id="315" r:id="rId38"/>
    <p:sldId id="299" r:id="rId39"/>
    <p:sldId id="273" r:id="rId40"/>
    <p:sldId id="279" r:id="rId41"/>
    <p:sldId id="288" r:id="rId42"/>
    <p:sldId id="284" r:id="rId43"/>
    <p:sldId id="287" r:id="rId44"/>
    <p:sldId id="320" r:id="rId45"/>
    <p:sldId id="290" r:id="rId46"/>
    <p:sldId id="328" r:id="rId47"/>
    <p:sldId id="262" r:id="rId48"/>
    <p:sldId id="281" r:id="rId49"/>
    <p:sldId id="321" r:id="rId50"/>
    <p:sldId id="282" r:id="rId51"/>
    <p:sldId id="323" r:id="rId52"/>
    <p:sldId id="301" r:id="rId53"/>
    <p:sldId id="311" r:id="rId54"/>
    <p:sldId id="263" r:id="rId55"/>
    <p:sldId id="337" r:id="rId56"/>
    <p:sldId id="33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67" autoAdjust="0"/>
    <p:restoredTop sz="94660"/>
  </p:normalViewPr>
  <p:slideViewPr>
    <p:cSldViewPr snapToGrid="0">
      <p:cViewPr varScale="1">
        <p:scale>
          <a:sx n="84" d="100"/>
          <a:sy n="84" d="100"/>
        </p:scale>
        <p:origin x="485" y="82"/>
      </p:cViewPr>
      <p:guideLst/>
    </p:cSldViewPr>
  </p:slideViewPr>
  <p:notesTextViewPr>
    <p:cViewPr>
      <p:scale>
        <a:sx n="1" d="1"/>
        <a:sy n="1" d="1"/>
      </p:scale>
      <p:origin x="0" y="0"/>
    </p:cViewPr>
  </p:notesTextViewPr>
  <p:sorterViewPr>
    <p:cViewPr>
      <p:scale>
        <a:sx n="130" d="100"/>
        <a:sy n="130" d="100"/>
      </p:scale>
      <p:origin x="0" y="-996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738978"/>
        <a:ext cx="588371" cy="285309"/>
      </dsp:txXfrm>
    </dsp:sp>
    <dsp:sp modelId="{63855D82-FA35-4F85-A469-7609B5B21597}">
      <dsp:nvSpPr>
        <dsp:cNvPr id="0" name=""/>
        <dsp:cNvSpPr/>
      </dsp:nvSpPr>
      <dsp:spPr>
        <a:xfrm>
          <a:off x="607138"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875572"/>
        <a:ext cx="12122" cy="12122"/>
      </dsp:txXfrm>
    </dsp:sp>
    <dsp:sp modelId="{7359A7B1-7410-4412-B5DE-1A5A1F36C05D}">
      <dsp:nvSpPr>
        <dsp:cNvPr id="0" name=""/>
        <dsp:cNvSpPr/>
      </dsp:nvSpPr>
      <dsp:spPr>
        <a:xfrm>
          <a:off x="849587"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738978"/>
        <a:ext cx="588371" cy="285309"/>
      </dsp:txXfrm>
    </dsp:sp>
    <dsp:sp modelId="{723D28D0-C862-4568-AAA3-B4768D3977AE}">
      <dsp:nvSpPr>
        <dsp:cNvPr id="0" name=""/>
        <dsp:cNvSpPr/>
      </dsp:nvSpPr>
      <dsp:spPr>
        <a:xfrm>
          <a:off x="1455710"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0874" y="875572"/>
        <a:ext cx="12122" cy="12122"/>
      </dsp:txXfrm>
    </dsp:sp>
    <dsp:sp modelId="{8FCEFD40-F848-4C0B-9AB9-DAEF859F9776}">
      <dsp:nvSpPr>
        <dsp:cNvPr id="0" name=""/>
        <dsp:cNvSpPr/>
      </dsp:nvSpPr>
      <dsp:spPr>
        <a:xfrm>
          <a:off x="1698160"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738978"/>
        <a:ext cx="588371" cy="285309"/>
      </dsp:txXfrm>
    </dsp:sp>
    <dsp:sp modelId="{1EE62767-F907-4A96-AD9F-AB824463C7B0}">
      <dsp:nvSpPr>
        <dsp:cNvPr id="0" name=""/>
        <dsp:cNvSpPr/>
      </dsp:nvSpPr>
      <dsp:spPr>
        <a:xfrm>
          <a:off x="2304283"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9446" y="875572"/>
        <a:ext cx="12122" cy="12122"/>
      </dsp:txXfrm>
    </dsp:sp>
    <dsp:sp modelId="{307762D2-CC6D-4FDD-93BF-4603D918FFC5}">
      <dsp:nvSpPr>
        <dsp:cNvPr id="0" name=""/>
        <dsp:cNvSpPr/>
      </dsp:nvSpPr>
      <dsp:spPr>
        <a:xfrm>
          <a:off x="2546732"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738978"/>
        <a:ext cx="588371" cy="285309"/>
      </dsp:txXfrm>
    </dsp:sp>
    <dsp:sp modelId="{6E8907A0-D4F4-4608-B5B0-AF543CDBB04A}">
      <dsp:nvSpPr>
        <dsp:cNvPr id="0" name=""/>
        <dsp:cNvSpPr/>
      </dsp:nvSpPr>
      <dsp:spPr>
        <a:xfrm>
          <a:off x="3152855"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875572"/>
        <a:ext cx="12122" cy="12122"/>
      </dsp:txXfrm>
    </dsp:sp>
    <dsp:sp modelId="{72A22E73-0F35-4EC5-8CBF-BE551023B6FF}">
      <dsp:nvSpPr>
        <dsp:cNvPr id="0" name=""/>
        <dsp:cNvSpPr/>
      </dsp:nvSpPr>
      <dsp:spPr>
        <a:xfrm>
          <a:off x="3395304"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738978"/>
        <a:ext cx="588371" cy="285309"/>
      </dsp:txXfrm>
    </dsp:sp>
    <dsp:sp modelId="{B81720A6-D3AF-4ECA-AB33-8EFDCE6591EA}">
      <dsp:nvSpPr>
        <dsp:cNvPr id="0" name=""/>
        <dsp:cNvSpPr/>
      </dsp:nvSpPr>
      <dsp:spPr>
        <a:xfrm>
          <a:off x="4001427"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875572"/>
        <a:ext cx="12122" cy="12122"/>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706" y="592121"/>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12474" y="602889"/>
        <a:ext cx="713732" cy="346098"/>
      </dsp:txXfrm>
    </dsp:sp>
    <dsp:sp modelId="{63855D82-FA35-4F85-A469-7609B5B21597}">
      <dsp:nvSpPr>
        <dsp:cNvPr id="0" name=""/>
        <dsp:cNvSpPr/>
      </dsp:nvSpPr>
      <dsp:spPr>
        <a:xfrm>
          <a:off x="736974" y="757173"/>
          <a:ext cx="294107" cy="37529"/>
        </a:xfrm>
        <a:custGeom>
          <a:avLst/>
          <a:gdLst/>
          <a:ahLst/>
          <a:cxnLst/>
          <a:rect l="0" t="0" r="0" b="0"/>
          <a:pathLst>
            <a:path>
              <a:moveTo>
                <a:pt x="0" y="18764"/>
              </a:moveTo>
              <a:lnTo>
                <a:pt x="294107" y="18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76675" y="768585"/>
        <a:ext cx="14705" cy="14705"/>
      </dsp:txXfrm>
    </dsp:sp>
    <dsp:sp modelId="{7359A7B1-7410-4412-B5DE-1A5A1F36C05D}">
      <dsp:nvSpPr>
        <dsp:cNvPr id="0" name=""/>
        <dsp:cNvSpPr/>
      </dsp:nvSpPr>
      <dsp:spPr>
        <a:xfrm>
          <a:off x="1031082" y="592121"/>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1041850" y="602889"/>
        <a:ext cx="713732" cy="346098"/>
      </dsp:txXfrm>
    </dsp:sp>
    <dsp:sp modelId="{6A8FAE70-6818-4A2D-8E1B-52CE667DF7BF}">
      <dsp:nvSpPr>
        <dsp:cNvPr id="0" name=""/>
        <dsp:cNvSpPr/>
      </dsp:nvSpPr>
      <dsp:spPr>
        <a:xfrm rot="19457599">
          <a:off x="1732307" y="651479"/>
          <a:ext cx="362194" cy="37529"/>
        </a:xfrm>
        <a:custGeom>
          <a:avLst/>
          <a:gdLst/>
          <a:ahLst/>
          <a:cxnLst/>
          <a:rect l="0" t="0" r="0" b="0"/>
          <a:pathLst>
            <a:path>
              <a:moveTo>
                <a:pt x="0" y="18764"/>
              </a:moveTo>
              <a:lnTo>
                <a:pt x="362194"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04349" y="661188"/>
        <a:ext cx="18109" cy="18109"/>
      </dsp:txXfrm>
    </dsp:sp>
    <dsp:sp modelId="{F6BEF1D8-D73D-47A5-A96E-EEED23711EAF}">
      <dsp:nvSpPr>
        <dsp:cNvPr id="0" name=""/>
        <dsp:cNvSpPr/>
      </dsp:nvSpPr>
      <dsp:spPr>
        <a:xfrm>
          <a:off x="2060458" y="380731"/>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2071226" y="391499"/>
        <a:ext cx="713732" cy="346098"/>
      </dsp:txXfrm>
    </dsp:sp>
    <dsp:sp modelId="{723D28D0-C862-4568-AAA3-B4768D3977AE}">
      <dsp:nvSpPr>
        <dsp:cNvPr id="0" name=""/>
        <dsp:cNvSpPr/>
      </dsp:nvSpPr>
      <dsp:spPr>
        <a:xfrm rot="2142401">
          <a:off x="1732307" y="862868"/>
          <a:ext cx="362194" cy="37529"/>
        </a:xfrm>
        <a:custGeom>
          <a:avLst/>
          <a:gdLst/>
          <a:ahLst/>
          <a:cxnLst/>
          <a:rect l="0" t="0" r="0" b="0"/>
          <a:pathLst>
            <a:path>
              <a:moveTo>
                <a:pt x="0" y="18764"/>
              </a:moveTo>
              <a:lnTo>
                <a:pt x="362194"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04349" y="872578"/>
        <a:ext cx="18109" cy="18109"/>
      </dsp:txXfrm>
    </dsp:sp>
    <dsp:sp modelId="{8FCEFD40-F848-4C0B-9AB9-DAEF859F9776}">
      <dsp:nvSpPr>
        <dsp:cNvPr id="0" name=""/>
        <dsp:cNvSpPr/>
      </dsp:nvSpPr>
      <dsp:spPr>
        <a:xfrm>
          <a:off x="2060458" y="803511"/>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 </a:t>
          </a:r>
          <a:endParaRPr lang="zh-CN" altLang="en-US" sz="2300" kern="1200" dirty="0"/>
        </a:p>
      </dsp:txBody>
      <dsp:txXfrm>
        <a:off x="2071226" y="814279"/>
        <a:ext cx="713732" cy="346098"/>
      </dsp:txXfrm>
    </dsp:sp>
    <dsp:sp modelId="{1EE62767-F907-4A96-AD9F-AB824463C7B0}">
      <dsp:nvSpPr>
        <dsp:cNvPr id="0" name=""/>
        <dsp:cNvSpPr/>
      </dsp:nvSpPr>
      <dsp:spPr>
        <a:xfrm rot="18770822">
          <a:off x="2726538" y="810021"/>
          <a:ext cx="432483" cy="37529"/>
        </a:xfrm>
        <a:custGeom>
          <a:avLst/>
          <a:gdLst/>
          <a:ahLst/>
          <a:cxnLst/>
          <a:rect l="0" t="0" r="0" b="0"/>
          <a:pathLst>
            <a:path>
              <a:moveTo>
                <a:pt x="0" y="18764"/>
              </a:moveTo>
              <a:lnTo>
                <a:pt x="432483"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31968" y="817973"/>
        <a:ext cx="21624" cy="21624"/>
      </dsp:txXfrm>
    </dsp:sp>
    <dsp:sp modelId="{307762D2-CC6D-4FDD-93BF-4603D918FFC5}">
      <dsp:nvSpPr>
        <dsp:cNvPr id="0" name=""/>
        <dsp:cNvSpPr/>
      </dsp:nvSpPr>
      <dsp:spPr>
        <a:xfrm>
          <a:off x="3089834" y="48642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3100602" y="497194"/>
        <a:ext cx="713732" cy="346098"/>
      </dsp:txXfrm>
    </dsp:sp>
    <dsp:sp modelId="{6E8907A0-D4F4-4608-B5B0-AF543CDBB04A}">
      <dsp:nvSpPr>
        <dsp:cNvPr id="0" name=""/>
        <dsp:cNvSpPr/>
      </dsp:nvSpPr>
      <dsp:spPr>
        <a:xfrm>
          <a:off x="3825102" y="651479"/>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64803" y="662891"/>
        <a:ext cx="14705" cy="14705"/>
      </dsp:txXfrm>
    </dsp:sp>
    <dsp:sp modelId="{72A22E73-0F35-4EC5-8CBF-BE551023B6FF}">
      <dsp:nvSpPr>
        <dsp:cNvPr id="0" name=""/>
        <dsp:cNvSpPr/>
      </dsp:nvSpPr>
      <dsp:spPr>
        <a:xfrm>
          <a:off x="4119210" y="48642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4129978" y="497194"/>
        <a:ext cx="713732" cy="346098"/>
      </dsp:txXfrm>
    </dsp:sp>
    <dsp:sp modelId="{897FDD23-4B2D-4203-AFB0-1F6D868A14A1}">
      <dsp:nvSpPr>
        <dsp:cNvPr id="0" name=""/>
        <dsp:cNvSpPr/>
      </dsp:nvSpPr>
      <dsp:spPr>
        <a:xfrm rot="19457599">
          <a:off x="4820435" y="545784"/>
          <a:ext cx="362194" cy="37529"/>
        </a:xfrm>
        <a:custGeom>
          <a:avLst/>
          <a:gdLst/>
          <a:ahLst/>
          <a:cxnLst/>
          <a:rect l="0" t="0" r="0" b="0"/>
          <a:pathLst>
            <a:path>
              <a:moveTo>
                <a:pt x="0" y="18764"/>
              </a:moveTo>
              <a:lnTo>
                <a:pt x="362194"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92477" y="555494"/>
        <a:ext cx="18109" cy="18109"/>
      </dsp:txXfrm>
    </dsp:sp>
    <dsp:sp modelId="{9F085735-DA08-40D2-8167-E37F275F8DD2}">
      <dsp:nvSpPr>
        <dsp:cNvPr id="0" name=""/>
        <dsp:cNvSpPr/>
      </dsp:nvSpPr>
      <dsp:spPr>
        <a:xfrm>
          <a:off x="5148586" y="27503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5159354" y="285804"/>
        <a:ext cx="713732" cy="346098"/>
      </dsp:txXfrm>
    </dsp:sp>
    <dsp:sp modelId="{3BF2BF42-CFD9-412F-A22D-531DEA768628}">
      <dsp:nvSpPr>
        <dsp:cNvPr id="0" name=""/>
        <dsp:cNvSpPr/>
      </dsp:nvSpPr>
      <dsp:spPr>
        <a:xfrm>
          <a:off x="5883854" y="440089"/>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023555" y="451501"/>
        <a:ext cx="14705" cy="14705"/>
      </dsp:txXfrm>
    </dsp:sp>
    <dsp:sp modelId="{C8EB3A0B-0342-4033-B7A8-F778C4583F4A}">
      <dsp:nvSpPr>
        <dsp:cNvPr id="0" name=""/>
        <dsp:cNvSpPr/>
      </dsp:nvSpPr>
      <dsp:spPr>
        <a:xfrm>
          <a:off x="6177962" y="27503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6188730" y="285804"/>
        <a:ext cx="713732" cy="346098"/>
      </dsp:txXfrm>
    </dsp:sp>
    <dsp:sp modelId="{B81720A6-D3AF-4ECA-AB33-8EFDCE6591EA}">
      <dsp:nvSpPr>
        <dsp:cNvPr id="0" name=""/>
        <dsp:cNvSpPr/>
      </dsp:nvSpPr>
      <dsp:spPr>
        <a:xfrm rot="2142401">
          <a:off x="4820435" y="757173"/>
          <a:ext cx="362194" cy="37529"/>
        </a:xfrm>
        <a:custGeom>
          <a:avLst/>
          <a:gdLst/>
          <a:ahLst/>
          <a:cxnLst/>
          <a:rect l="0" t="0" r="0" b="0"/>
          <a:pathLst>
            <a:path>
              <a:moveTo>
                <a:pt x="0" y="18764"/>
              </a:moveTo>
              <a:lnTo>
                <a:pt x="362194"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92477" y="766883"/>
        <a:ext cx="18109" cy="18109"/>
      </dsp:txXfrm>
    </dsp:sp>
    <dsp:sp modelId="{B2EF3718-D4F7-449C-ACE2-1DAB0C85B630}">
      <dsp:nvSpPr>
        <dsp:cNvPr id="0" name=""/>
        <dsp:cNvSpPr/>
      </dsp:nvSpPr>
      <dsp:spPr>
        <a:xfrm>
          <a:off x="5148586" y="69781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5159354" y="708584"/>
        <a:ext cx="713732" cy="346098"/>
      </dsp:txXfrm>
    </dsp:sp>
    <dsp:sp modelId="{4A9C1551-4541-45B8-8F6E-AC194C3B0DB3}">
      <dsp:nvSpPr>
        <dsp:cNvPr id="0" name=""/>
        <dsp:cNvSpPr/>
      </dsp:nvSpPr>
      <dsp:spPr>
        <a:xfrm>
          <a:off x="5883854" y="862868"/>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023555" y="874280"/>
        <a:ext cx="14705" cy="14705"/>
      </dsp:txXfrm>
    </dsp:sp>
    <dsp:sp modelId="{CE1F502E-27FD-413D-B5C3-EA6531C46101}">
      <dsp:nvSpPr>
        <dsp:cNvPr id="0" name=""/>
        <dsp:cNvSpPr/>
      </dsp:nvSpPr>
      <dsp:spPr>
        <a:xfrm>
          <a:off x="6177962" y="69781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6188730" y="708584"/>
        <a:ext cx="713732" cy="346098"/>
      </dsp:txXfrm>
    </dsp:sp>
    <dsp:sp modelId="{4681F67E-CE04-4CF2-AD50-F97BC1908B96}">
      <dsp:nvSpPr>
        <dsp:cNvPr id="0" name=""/>
        <dsp:cNvSpPr/>
      </dsp:nvSpPr>
      <dsp:spPr>
        <a:xfrm>
          <a:off x="6913230" y="862868"/>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052931" y="874280"/>
        <a:ext cx="14705" cy="14705"/>
      </dsp:txXfrm>
    </dsp:sp>
    <dsp:sp modelId="{FE675659-C92D-42F2-BFD9-6714C3368C41}">
      <dsp:nvSpPr>
        <dsp:cNvPr id="0" name=""/>
        <dsp:cNvSpPr/>
      </dsp:nvSpPr>
      <dsp:spPr>
        <a:xfrm>
          <a:off x="7207338" y="697816"/>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7218106" y="708584"/>
        <a:ext cx="713732" cy="346098"/>
      </dsp:txXfrm>
    </dsp:sp>
    <dsp:sp modelId="{9B5620D3-6E29-4EA5-B1E1-3FE36A36A3D3}">
      <dsp:nvSpPr>
        <dsp:cNvPr id="0" name=""/>
        <dsp:cNvSpPr/>
      </dsp:nvSpPr>
      <dsp:spPr>
        <a:xfrm rot="2829178">
          <a:off x="2726538" y="1127105"/>
          <a:ext cx="432483" cy="37529"/>
        </a:xfrm>
        <a:custGeom>
          <a:avLst/>
          <a:gdLst/>
          <a:ahLst/>
          <a:cxnLst/>
          <a:rect l="0" t="0" r="0" b="0"/>
          <a:pathLst>
            <a:path>
              <a:moveTo>
                <a:pt x="0" y="18764"/>
              </a:moveTo>
              <a:lnTo>
                <a:pt x="432483"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931968" y="1135058"/>
        <a:ext cx="21624" cy="21624"/>
      </dsp:txXfrm>
    </dsp:sp>
    <dsp:sp modelId="{DF8B4245-A7BA-46A4-A235-C068462D319A}">
      <dsp:nvSpPr>
        <dsp:cNvPr id="0" name=""/>
        <dsp:cNvSpPr/>
      </dsp:nvSpPr>
      <dsp:spPr>
        <a:xfrm>
          <a:off x="3089834" y="1120595"/>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3100602" y="1131363"/>
        <a:ext cx="713732" cy="346098"/>
      </dsp:txXfrm>
    </dsp:sp>
    <dsp:sp modelId="{5313BF4B-E9C5-4CF0-B960-832D31B04B0E}">
      <dsp:nvSpPr>
        <dsp:cNvPr id="0" name=""/>
        <dsp:cNvSpPr/>
      </dsp:nvSpPr>
      <dsp:spPr>
        <a:xfrm>
          <a:off x="3825102" y="1285648"/>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964803" y="1297060"/>
        <a:ext cx="14705" cy="14705"/>
      </dsp:txXfrm>
    </dsp:sp>
    <dsp:sp modelId="{9B3C3CBE-FADE-44D4-8CF2-293BBC533250}">
      <dsp:nvSpPr>
        <dsp:cNvPr id="0" name=""/>
        <dsp:cNvSpPr/>
      </dsp:nvSpPr>
      <dsp:spPr>
        <a:xfrm>
          <a:off x="4119210" y="1120595"/>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4129978" y="1131363"/>
        <a:ext cx="713732" cy="346098"/>
      </dsp:txXfrm>
    </dsp:sp>
    <dsp:sp modelId="{B6E99AC9-0D0A-4424-91A9-AA688FB20609}">
      <dsp:nvSpPr>
        <dsp:cNvPr id="0" name=""/>
        <dsp:cNvSpPr/>
      </dsp:nvSpPr>
      <dsp:spPr>
        <a:xfrm>
          <a:off x="4854478" y="1285648"/>
          <a:ext cx="294107" cy="37529"/>
        </a:xfrm>
        <a:custGeom>
          <a:avLst/>
          <a:gdLst/>
          <a:ahLst/>
          <a:cxnLst/>
          <a:rect l="0" t="0" r="0" b="0"/>
          <a:pathLst>
            <a:path>
              <a:moveTo>
                <a:pt x="0" y="18764"/>
              </a:moveTo>
              <a:lnTo>
                <a:pt x="294107" y="18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94179" y="1297060"/>
        <a:ext cx="14705" cy="14705"/>
      </dsp:txXfrm>
    </dsp:sp>
    <dsp:sp modelId="{ECF220F6-77E9-406E-9964-BAB6203F3138}">
      <dsp:nvSpPr>
        <dsp:cNvPr id="0" name=""/>
        <dsp:cNvSpPr/>
      </dsp:nvSpPr>
      <dsp:spPr>
        <a:xfrm>
          <a:off x="5148586" y="1120595"/>
          <a:ext cx="735268" cy="36763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a:off x="5159354" y="1131363"/>
        <a:ext cx="713732" cy="3460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16"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461" y="684220"/>
        <a:ext cx="592932" cy="287521"/>
      </dsp:txXfrm>
    </dsp:sp>
    <dsp:sp modelId="{63855D82-FA35-4F85-A469-7609B5B21597}">
      <dsp:nvSpPr>
        <dsp:cNvPr id="0" name=""/>
        <dsp:cNvSpPr/>
      </dsp:nvSpPr>
      <dsp:spPr>
        <a:xfrm>
          <a:off x="614339" y="812973"/>
          <a:ext cx="244328" cy="30014"/>
        </a:xfrm>
        <a:custGeom>
          <a:avLst/>
          <a:gdLst/>
          <a:ahLst/>
          <a:cxnLst/>
          <a:rect l="0" t="0" r="0" b="0"/>
          <a:pathLst>
            <a:path>
              <a:moveTo>
                <a:pt x="0" y="15007"/>
              </a:moveTo>
              <a:lnTo>
                <a:pt x="244328" y="1500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0395" y="821872"/>
        <a:ext cx="12216" cy="12216"/>
      </dsp:txXfrm>
    </dsp:sp>
    <dsp:sp modelId="{7359A7B1-7410-4412-B5DE-1A5A1F36C05D}">
      <dsp:nvSpPr>
        <dsp:cNvPr id="0" name=""/>
        <dsp:cNvSpPr/>
      </dsp:nvSpPr>
      <dsp:spPr>
        <a:xfrm>
          <a:off x="858668"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7613" y="684220"/>
        <a:ext cx="592932" cy="287521"/>
      </dsp:txXfrm>
    </dsp:sp>
    <dsp:sp modelId="{6A8FAE70-6818-4A2D-8E1B-52CE667DF7BF}">
      <dsp:nvSpPr>
        <dsp:cNvPr id="0" name=""/>
        <dsp:cNvSpPr/>
      </dsp:nvSpPr>
      <dsp:spPr>
        <a:xfrm rot="19457599">
          <a:off x="1441209" y="725167"/>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732652"/>
        <a:ext cx="15044" cy="15044"/>
      </dsp:txXfrm>
    </dsp:sp>
    <dsp:sp modelId="{F6BEF1D8-D73D-47A5-A96E-EEED23711EAF}">
      <dsp:nvSpPr>
        <dsp:cNvPr id="0" name=""/>
        <dsp:cNvSpPr/>
      </dsp:nvSpPr>
      <dsp:spPr>
        <a:xfrm>
          <a:off x="1713819" y="49966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508608"/>
        <a:ext cx="592932" cy="287521"/>
      </dsp:txXfrm>
    </dsp:sp>
    <dsp:sp modelId="{723D28D0-C862-4568-AAA3-B4768D3977AE}">
      <dsp:nvSpPr>
        <dsp:cNvPr id="0" name=""/>
        <dsp:cNvSpPr/>
      </dsp:nvSpPr>
      <dsp:spPr>
        <a:xfrm rot="2142401">
          <a:off x="1441209" y="900779"/>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908264"/>
        <a:ext cx="15044" cy="15044"/>
      </dsp:txXfrm>
    </dsp:sp>
    <dsp:sp modelId="{8FCEFD40-F848-4C0B-9AB9-DAEF859F9776}">
      <dsp:nvSpPr>
        <dsp:cNvPr id="0" name=""/>
        <dsp:cNvSpPr/>
      </dsp:nvSpPr>
      <dsp:spPr>
        <a:xfrm>
          <a:off x="1713819" y="850886"/>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859831"/>
        <a:ext cx="592932" cy="287521"/>
      </dsp:txXfrm>
    </dsp:sp>
    <dsp:sp modelId="{1EE62767-F907-4A96-AD9F-AB824463C7B0}">
      <dsp:nvSpPr>
        <dsp:cNvPr id="0" name=""/>
        <dsp:cNvSpPr/>
      </dsp:nvSpPr>
      <dsp:spPr>
        <a:xfrm rot="18770822">
          <a:off x="2267164" y="856876"/>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862901"/>
        <a:ext cx="17964" cy="17964"/>
      </dsp:txXfrm>
    </dsp:sp>
    <dsp:sp modelId="{307762D2-CC6D-4FDD-93BF-4603D918FFC5}">
      <dsp:nvSpPr>
        <dsp:cNvPr id="0" name=""/>
        <dsp:cNvSpPr/>
      </dsp:nvSpPr>
      <dsp:spPr>
        <a:xfrm>
          <a:off x="2568971"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596414"/>
        <a:ext cx="592932" cy="287521"/>
      </dsp:txXfrm>
    </dsp:sp>
    <dsp:sp modelId="{6E8907A0-D4F4-4608-B5B0-AF543CDBB04A}">
      <dsp:nvSpPr>
        <dsp:cNvPr id="0" name=""/>
        <dsp:cNvSpPr/>
      </dsp:nvSpPr>
      <dsp:spPr>
        <a:xfrm>
          <a:off x="3179793" y="725167"/>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734066"/>
        <a:ext cx="12216" cy="12216"/>
      </dsp:txXfrm>
    </dsp:sp>
    <dsp:sp modelId="{72A22E73-0F35-4EC5-8CBF-BE551023B6FF}">
      <dsp:nvSpPr>
        <dsp:cNvPr id="0" name=""/>
        <dsp:cNvSpPr/>
      </dsp:nvSpPr>
      <dsp:spPr>
        <a:xfrm>
          <a:off x="3424122"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596414"/>
        <a:ext cx="592932" cy="287521"/>
      </dsp:txXfrm>
    </dsp:sp>
    <dsp:sp modelId="{897FDD23-4B2D-4203-AFB0-1F6D868A14A1}">
      <dsp:nvSpPr>
        <dsp:cNvPr id="0" name=""/>
        <dsp:cNvSpPr/>
      </dsp:nvSpPr>
      <dsp:spPr>
        <a:xfrm rot="19457599">
          <a:off x="4006663" y="637361"/>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644847"/>
        <a:ext cx="15044" cy="15044"/>
      </dsp:txXfrm>
    </dsp:sp>
    <dsp:sp modelId="{9F085735-DA08-40D2-8167-E37F275F8DD2}">
      <dsp:nvSpPr>
        <dsp:cNvPr id="0" name=""/>
        <dsp:cNvSpPr/>
      </dsp:nvSpPr>
      <dsp:spPr>
        <a:xfrm>
          <a:off x="4279273"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420802"/>
        <a:ext cx="592932" cy="287521"/>
      </dsp:txXfrm>
    </dsp:sp>
    <dsp:sp modelId="{54C15C13-AFA9-4B74-8EC4-5D99AF85CFB9}">
      <dsp:nvSpPr>
        <dsp:cNvPr id="0" name=""/>
        <dsp:cNvSpPr/>
      </dsp:nvSpPr>
      <dsp:spPr>
        <a:xfrm>
          <a:off x="4890096" y="549556"/>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558455"/>
        <a:ext cx="12216" cy="12216"/>
      </dsp:txXfrm>
    </dsp:sp>
    <dsp:sp modelId="{797FC368-7B76-40C3-A58D-2677D012454A}">
      <dsp:nvSpPr>
        <dsp:cNvPr id="0" name=""/>
        <dsp:cNvSpPr/>
      </dsp:nvSpPr>
      <dsp:spPr>
        <a:xfrm>
          <a:off x="5134425"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420802"/>
        <a:ext cx="592932" cy="287521"/>
      </dsp:txXfrm>
    </dsp:sp>
    <dsp:sp modelId="{B81720A6-D3AF-4ECA-AB33-8EFDCE6591EA}">
      <dsp:nvSpPr>
        <dsp:cNvPr id="0" name=""/>
        <dsp:cNvSpPr/>
      </dsp:nvSpPr>
      <dsp:spPr>
        <a:xfrm rot="2142401">
          <a:off x="4006663" y="812973"/>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820458"/>
        <a:ext cx="15044" cy="15044"/>
      </dsp:txXfrm>
    </dsp:sp>
    <dsp:sp modelId="{B2EF3718-D4F7-449C-ACE2-1DAB0C85B630}">
      <dsp:nvSpPr>
        <dsp:cNvPr id="0" name=""/>
        <dsp:cNvSpPr/>
      </dsp:nvSpPr>
      <dsp:spPr>
        <a:xfrm>
          <a:off x="4279273"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772025"/>
        <a:ext cx="592932" cy="287521"/>
      </dsp:txXfrm>
    </dsp:sp>
    <dsp:sp modelId="{4A9C1551-4541-45B8-8F6E-AC194C3B0DB3}">
      <dsp:nvSpPr>
        <dsp:cNvPr id="0" name=""/>
        <dsp:cNvSpPr/>
      </dsp:nvSpPr>
      <dsp:spPr>
        <a:xfrm>
          <a:off x="4890096"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909678"/>
        <a:ext cx="12216" cy="12216"/>
      </dsp:txXfrm>
    </dsp:sp>
    <dsp:sp modelId="{CE1F502E-27FD-413D-B5C3-EA6531C46101}">
      <dsp:nvSpPr>
        <dsp:cNvPr id="0" name=""/>
        <dsp:cNvSpPr/>
      </dsp:nvSpPr>
      <dsp:spPr>
        <a:xfrm>
          <a:off x="5134425"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772025"/>
        <a:ext cx="592932" cy="287521"/>
      </dsp:txXfrm>
    </dsp:sp>
    <dsp:sp modelId="{4681F67E-CE04-4CF2-AD50-F97BC1908B96}">
      <dsp:nvSpPr>
        <dsp:cNvPr id="0" name=""/>
        <dsp:cNvSpPr/>
      </dsp:nvSpPr>
      <dsp:spPr>
        <a:xfrm>
          <a:off x="5745247"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61304" y="909678"/>
        <a:ext cx="12216" cy="12216"/>
      </dsp:txXfrm>
    </dsp:sp>
    <dsp:sp modelId="{FE675659-C92D-42F2-BFD9-6714C3368C41}">
      <dsp:nvSpPr>
        <dsp:cNvPr id="0" name=""/>
        <dsp:cNvSpPr/>
      </dsp:nvSpPr>
      <dsp:spPr>
        <a:xfrm>
          <a:off x="5989576"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98521" y="772025"/>
        <a:ext cx="592932" cy="287521"/>
      </dsp:txXfrm>
    </dsp:sp>
    <dsp:sp modelId="{9B5620D3-6E29-4EA5-B1E1-3FE36A36A3D3}">
      <dsp:nvSpPr>
        <dsp:cNvPr id="0" name=""/>
        <dsp:cNvSpPr/>
      </dsp:nvSpPr>
      <dsp:spPr>
        <a:xfrm rot="2829178">
          <a:off x="2267164" y="1120293"/>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1126318"/>
        <a:ext cx="17964" cy="17964"/>
      </dsp:txXfrm>
    </dsp:sp>
    <dsp:sp modelId="{DF8B4245-A7BA-46A4-A235-C068462D319A}">
      <dsp:nvSpPr>
        <dsp:cNvPr id="0" name=""/>
        <dsp:cNvSpPr/>
      </dsp:nvSpPr>
      <dsp:spPr>
        <a:xfrm>
          <a:off x="2568971"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1123248"/>
        <a:ext cx="592932" cy="287521"/>
      </dsp:txXfrm>
    </dsp:sp>
    <dsp:sp modelId="{5313BF4B-E9C5-4CF0-B960-832D31B04B0E}">
      <dsp:nvSpPr>
        <dsp:cNvPr id="0" name=""/>
        <dsp:cNvSpPr/>
      </dsp:nvSpPr>
      <dsp:spPr>
        <a:xfrm>
          <a:off x="3179793"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1260901"/>
        <a:ext cx="12216" cy="12216"/>
      </dsp:txXfrm>
    </dsp:sp>
    <dsp:sp modelId="{9B3C3CBE-FADE-44D4-8CF2-293BBC533250}">
      <dsp:nvSpPr>
        <dsp:cNvPr id="0" name=""/>
        <dsp:cNvSpPr/>
      </dsp:nvSpPr>
      <dsp:spPr>
        <a:xfrm>
          <a:off x="3424122"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1123248"/>
        <a:ext cx="592932" cy="287521"/>
      </dsp:txXfrm>
    </dsp:sp>
    <dsp:sp modelId="{B6E99AC9-0D0A-4424-91A9-AA688FB20609}">
      <dsp:nvSpPr>
        <dsp:cNvPr id="0" name=""/>
        <dsp:cNvSpPr/>
      </dsp:nvSpPr>
      <dsp:spPr>
        <a:xfrm>
          <a:off x="4034944"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1001" y="1260901"/>
        <a:ext cx="12216" cy="12216"/>
      </dsp:txXfrm>
    </dsp:sp>
    <dsp:sp modelId="{ECF220F6-77E9-406E-9964-BAB6203F3138}">
      <dsp:nvSpPr>
        <dsp:cNvPr id="0" name=""/>
        <dsp:cNvSpPr/>
      </dsp:nvSpPr>
      <dsp:spPr>
        <a:xfrm>
          <a:off x="4279273"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1123248"/>
        <a:ext cx="592932" cy="2875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03"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373" y="675657"/>
        <a:ext cx="587922" cy="285091"/>
      </dsp:txXfrm>
    </dsp:sp>
    <dsp:sp modelId="{63855D82-FA35-4F85-A469-7609B5B21597}">
      <dsp:nvSpPr>
        <dsp:cNvPr id="0" name=""/>
        <dsp:cNvSpPr/>
      </dsp:nvSpPr>
      <dsp:spPr>
        <a:xfrm>
          <a:off x="609165"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41" y="812146"/>
        <a:ext cx="12113" cy="12113"/>
      </dsp:txXfrm>
    </dsp:sp>
    <dsp:sp modelId="{7359A7B1-7410-4412-B5DE-1A5A1F36C05D}">
      <dsp:nvSpPr>
        <dsp:cNvPr id="0" name=""/>
        <dsp:cNvSpPr/>
      </dsp:nvSpPr>
      <dsp:spPr>
        <a:xfrm>
          <a:off x="851430"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0300" y="675657"/>
        <a:ext cx="587922" cy="285091"/>
      </dsp:txXfrm>
    </dsp:sp>
    <dsp:sp modelId="{723D28D0-C862-4568-AAA3-B4768D3977AE}">
      <dsp:nvSpPr>
        <dsp:cNvPr id="0" name=""/>
        <dsp:cNvSpPr/>
      </dsp:nvSpPr>
      <dsp:spPr>
        <a:xfrm>
          <a:off x="145709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2168" y="812146"/>
        <a:ext cx="12113" cy="12113"/>
      </dsp:txXfrm>
    </dsp:sp>
    <dsp:sp modelId="{8FCEFD40-F848-4C0B-9AB9-DAEF859F9776}">
      <dsp:nvSpPr>
        <dsp:cNvPr id="0" name=""/>
        <dsp:cNvSpPr/>
      </dsp:nvSpPr>
      <dsp:spPr>
        <a:xfrm>
          <a:off x="169935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8227" y="675657"/>
        <a:ext cx="587922" cy="285091"/>
      </dsp:txXfrm>
    </dsp:sp>
    <dsp:sp modelId="{1EE62767-F907-4A96-AD9F-AB824463C7B0}">
      <dsp:nvSpPr>
        <dsp:cNvPr id="0" name=""/>
        <dsp:cNvSpPr/>
      </dsp:nvSpPr>
      <dsp:spPr>
        <a:xfrm>
          <a:off x="2305020"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20096" y="812146"/>
        <a:ext cx="12113" cy="12113"/>
      </dsp:txXfrm>
    </dsp:sp>
    <dsp:sp modelId="{307762D2-CC6D-4FDD-93BF-4603D918FFC5}">
      <dsp:nvSpPr>
        <dsp:cNvPr id="0" name=""/>
        <dsp:cNvSpPr/>
      </dsp:nvSpPr>
      <dsp:spPr>
        <a:xfrm>
          <a:off x="2547285"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6155" y="675657"/>
        <a:ext cx="587922" cy="285091"/>
      </dsp:txXfrm>
    </dsp:sp>
    <dsp:sp modelId="{6E8907A0-D4F4-4608-B5B0-AF543CDBB04A}">
      <dsp:nvSpPr>
        <dsp:cNvPr id="0" name=""/>
        <dsp:cNvSpPr/>
      </dsp:nvSpPr>
      <dsp:spPr>
        <a:xfrm>
          <a:off x="3152947"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23" y="812146"/>
        <a:ext cx="12113" cy="12113"/>
      </dsp:txXfrm>
    </dsp:sp>
    <dsp:sp modelId="{72A22E73-0F35-4EC5-8CBF-BE551023B6FF}">
      <dsp:nvSpPr>
        <dsp:cNvPr id="0" name=""/>
        <dsp:cNvSpPr/>
      </dsp:nvSpPr>
      <dsp:spPr>
        <a:xfrm>
          <a:off x="3395212"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082" y="675657"/>
        <a:ext cx="587922" cy="285091"/>
      </dsp:txXfrm>
    </dsp:sp>
    <dsp:sp modelId="{B81720A6-D3AF-4ECA-AB33-8EFDCE6591EA}">
      <dsp:nvSpPr>
        <dsp:cNvPr id="0" name=""/>
        <dsp:cNvSpPr/>
      </dsp:nvSpPr>
      <dsp:spPr>
        <a:xfrm>
          <a:off x="4000874"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950" y="812146"/>
        <a:ext cx="12113" cy="12113"/>
      </dsp:txXfrm>
    </dsp:sp>
    <dsp:sp modelId="{B2EF3718-D4F7-449C-ACE2-1DAB0C85B630}">
      <dsp:nvSpPr>
        <dsp:cNvPr id="0" name=""/>
        <dsp:cNvSpPr/>
      </dsp:nvSpPr>
      <dsp:spPr>
        <a:xfrm>
          <a:off x="4243139"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009" y="675657"/>
        <a:ext cx="587922" cy="285091"/>
      </dsp:txXfrm>
    </dsp:sp>
    <dsp:sp modelId="{4A9C1551-4541-45B8-8F6E-AC194C3B0DB3}">
      <dsp:nvSpPr>
        <dsp:cNvPr id="0" name=""/>
        <dsp:cNvSpPr/>
      </dsp:nvSpPr>
      <dsp:spPr>
        <a:xfrm>
          <a:off x="484880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3877" y="812146"/>
        <a:ext cx="12113" cy="12113"/>
      </dsp:txXfrm>
    </dsp:sp>
    <dsp:sp modelId="{CE1F502E-27FD-413D-B5C3-EA6531C46101}">
      <dsp:nvSpPr>
        <dsp:cNvPr id="0" name=""/>
        <dsp:cNvSpPr/>
      </dsp:nvSpPr>
      <dsp:spPr>
        <a:xfrm>
          <a:off x="509106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099937" y="675657"/>
        <a:ext cx="587922" cy="285091"/>
      </dsp:txXfrm>
    </dsp:sp>
    <dsp:sp modelId="{4681F67E-CE04-4CF2-AD50-F97BC1908B96}">
      <dsp:nvSpPr>
        <dsp:cNvPr id="0" name=""/>
        <dsp:cNvSpPr/>
      </dsp:nvSpPr>
      <dsp:spPr>
        <a:xfrm>
          <a:off x="5696729"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1805" y="812146"/>
        <a:ext cx="12113" cy="12113"/>
      </dsp:txXfrm>
    </dsp:sp>
    <dsp:sp modelId="{FE675659-C92D-42F2-BFD9-6714C3368C41}">
      <dsp:nvSpPr>
        <dsp:cNvPr id="0" name=""/>
        <dsp:cNvSpPr/>
      </dsp:nvSpPr>
      <dsp:spPr>
        <a:xfrm>
          <a:off x="5938994"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7864" y="675657"/>
        <a:ext cx="587922" cy="285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27</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33</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56</a:t>
            </a:fld>
            <a:endParaRPr lang="zh-CN" altLang="en-US"/>
          </a:p>
        </p:txBody>
      </p:sp>
    </p:spTree>
    <p:extLst>
      <p:ext uri="{BB962C8B-B14F-4D97-AF65-F5344CB8AC3E}">
        <p14:creationId xmlns:p14="http://schemas.microsoft.com/office/powerpoint/2010/main" val="3596029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diagramColors" Target="../diagrams/colors2.xml"/><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diagramQuickStyle" Target="../diagrams/quickStyle2.xml"/><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diagramLayout" Target="../diagrams/layout2.xml"/><Relationship Id="rId5" Type="http://schemas.openxmlformats.org/officeDocument/2006/relationships/image" Target="../media/image13.svg"/><Relationship Id="rId10" Type="http://schemas.openxmlformats.org/officeDocument/2006/relationships/diagramData" Target="../diagrams/data2.xml"/><Relationship Id="rId4" Type="http://schemas.openxmlformats.org/officeDocument/2006/relationships/image" Target="../media/image12.png"/><Relationship Id="rId9" Type="http://schemas.openxmlformats.org/officeDocument/2006/relationships/image" Target="../media/image17.svg"/><Relationship Id="rId14" Type="http://schemas.microsoft.com/office/2007/relationships/diagramDrawing" Target="../diagrams/drawing2.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5.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24.png"/><Relationship Id="rId5" Type="http://schemas.openxmlformats.org/officeDocument/2006/relationships/diagramQuickStyle" Target="../diagrams/quickStyle5.xml"/><Relationship Id="rId10" Type="http://schemas.openxmlformats.org/officeDocument/2006/relationships/image" Target="../media/image23.svg"/><Relationship Id="rId4" Type="http://schemas.openxmlformats.org/officeDocument/2006/relationships/diagramLayout" Target="../diagrams/layout5.xml"/><Relationship Id="rId9" Type="http://schemas.openxmlformats.org/officeDocument/2006/relationships/image" Target="../media/image22.png"/><Relationship Id="rId14" Type="http://schemas.openxmlformats.org/officeDocument/2006/relationships/image" Target="../media/image27.svg"/></Relationships>
</file>

<file path=ppt/slides/_rels/slide28.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43.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54.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53.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52.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55.jpeg"/><Relationship Id="rId10" Type="http://schemas.openxmlformats.org/officeDocument/2006/relationships/image" Target="../media/image51.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57.png"/><Relationship Id="rId4" Type="http://schemas.openxmlformats.org/officeDocument/2006/relationships/hyperlink" Target="https://www.youtube.com/watch?time_continue=3&amp;v=th7jZlmoZBc" TargetMode="External"/><Relationship Id="rId9"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3.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a:t>
            </a:r>
            <a:r>
              <a:rPr lang="en-CA"/>
              <a:t>March 14</a:t>
            </a:r>
            <a:r>
              <a:rPr lang="en-CA" dirty="0"/>
              <a:t>,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a:t>
            </a:r>
            <a:r>
              <a:rPr lang="en-US" dirty="0" err="1"/>
              <a:t>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106747" cy="5056093"/>
          </a:xfrm>
        </p:spPr>
        <p:txBody>
          <a:bodyPr>
            <a:normAutofit lnSpcReduction="10000"/>
          </a:bodyPr>
          <a:lstStyle/>
          <a:p>
            <a:r>
              <a:rPr lang="en-US" altLang="zh-CN" dirty="0"/>
              <a:t>In the NEO Smart Economy…</a:t>
            </a:r>
          </a:p>
          <a:p>
            <a:pPr lvl="1"/>
            <a:r>
              <a:rPr lang="en-US" altLang="zh-CN" dirty="0"/>
              <a:t>NEO		represents Voting Power</a:t>
            </a:r>
          </a:p>
          <a:p>
            <a:pPr lvl="1"/>
            <a:r>
              <a:rPr lang="en-US" altLang="zh-CN" dirty="0" err="1"/>
              <a:t>NeoGAS</a:t>
            </a:r>
            <a:r>
              <a:rPr lang="en-US" altLang="zh-CN" dirty="0"/>
              <a:t>	represents Ability to Fund Work (Systems Fees)</a:t>
            </a:r>
          </a:p>
          <a:p>
            <a:r>
              <a:rPr lang="en-US" altLang="zh-CN" dirty="0"/>
              <a:t>NEO (NEO)</a:t>
            </a:r>
          </a:p>
          <a:p>
            <a:pPr lvl="1"/>
            <a:r>
              <a:rPr lang="en-US" altLang="zh-CN" dirty="0"/>
              <a:t>Should hold and retain NEO to maximize your voting power</a:t>
            </a:r>
          </a:p>
          <a:p>
            <a:pPr lvl="1"/>
            <a:r>
              <a:rPr lang="en-US" altLang="zh-CN" dirty="0"/>
              <a:t>Receive distributions of GAS</a:t>
            </a:r>
          </a:p>
          <a:p>
            <a:r>
              <a:rPr lang="en-US" altLang="zh-CN" dirty="0" err="1"/>
              <a:t>NeoGas</a:t>
            </a:r>
            <a:r>
              <a:rPr lang="en-US" altLang="zh-CN" dirty="0"/>
              <a:t> (GAS)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 from sender to receiver</a:t>
            </a:r>
          </a:p>
          <a:p>
            <a:pPr lvl="2"/>
            <a:r>
              <a:rPr lang="en-US" altLang="zh-CN" dirty="0"/>
              <a:t>Transfers of 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System fees are recycled and re-distributed back in ratio/proportion to the number of NEO you hold</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err="1"/>
              <a:t>Hashpower</a:t>
            </a:r>
            <a:r>
              <a:rPr lang="en-CA" dirty="0"/>
              <a:t> market </a:t>
            </a:r>
          </a:p>
          <a:p>
            <a:r>
              <a:rPr lang="en-CA" dirty="0" err="1"/>
              <a:t>NeoGas</a:t>
            </a:r>
            <a:r>
              <a:rPr lang="en-CA" dirty="0"/>
              <a:t> </a:t>
            </a:r>
            <a:r>
              <a:rPr lang="en-CA" dirty="0" err="1"/>
              <a:t>marketk</a:t>
            </a:r>
            <a:endParaRPr lang="en-CA" dirty="0"/>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a:t>
            </a:r>
            <a:r>
              <a:rPr lang="en-CA" dirty="0" err="1"/>
              <a:t>NeoGas</a:t>
            </a:r>
            <a:endParaRPr lang="en-CA" dirty="0"/>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a:t>
            </a:r>
            <a:r>
              <a:rPr lang="en-CA" dirty="0" err="1"/>
              <a:t>divible</a:t>
            </a:r>
            <a:r>
              <a:rPr lang="en-CA" dirty="0"/>
              <a:t>: minimum unit = 1 NEO</a:t>
            </a:r>
          </a:p>
          <a:p>
            <a:r>
              <a:rPr lang="en-CA" dirty="0" err="1"/>
              <a:t>NeoGas</a:t>
            </a:r>
            <a:r>
              <a:rPr lang="en-CA" dirty="0"/>
              <a:t>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NOE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a:t>
            </a:r>
            <a:r>
              <a:rPr lang="en-CA" sz="2700" dirty="0" err="1"/>
              <a:t>dBFT</a:t>
            </a:r>
            <a:r>
              <a:rPr lang="en-CA" sz="2700" dirty="0"/>
              <a: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a:t>
            </a:r>
            <a:r>
              <a:rPr lang="en-CA" dirty="0" err="1"/>
              <a:t>dBFT</a:t>
            </a:r>
            <a:r>
              <a:rPr lang="en-CA" dirty="0"/>
              <a: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a:t>
            </a:r>
            <a:r>
              <a:rPr lang="en-US" sz="1400" dirty="0" err="1"/>
              <a:t>etherium</a:t>
            </a:r>
            <a:r>
              <a:rPr lang="en-US" sz="1400" dirty="0"/>
              <a:t>?)</a:t>
            </a:r>
          </a:p>
          <a:p>
            <a:pPr>
              <a:spcBef>
                <a:spcPts val="200"/>
              </a:spcBef>
            </a:pPr>
            <a:r>
              <a:rPr lang="en-US" sz="1400" dirty="0"/>
              <a:t>Sidechains, Trinity, </a:t>
            </a:r>
            <a:r>
              <a:rPr lang="en-US" sz="1400" dirty="0" err="1"/>
              <a:t>Interledger</a:t>
            </a:r>
            <a:endParaRPr lang="en-US" sz="1400" dirty="0"/>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err="1"/>
              <a:t>Dapp</a:t>
            </a:r>
            <a:r>
              <a:rPr lang="en-US" sz="1400" dirty="0"/>
              <a:t> development on NEO</a:t>
            </a:r>
          </a:p>
          <a:p>
            <a:pPr>
              <a:spcBef>
                <a:spcPts val="200"/>
              </a:spcBef>
            </a:pPr>
            <a:r>
              <a:rPr lang="en-US" sz="1400" dirty="0"/>
              <a:t>The future of NEO and how quickly </a:t>
            </a:r>
            <a:r>
              <a:rPr lang="en-US" sz="1400" dirty="0" err="1"/>
              <a:t>dapps</a:t>
            </a:r>
            <a:r>
              <a:rPr lang="en-US" sz="1400" dirty="0"/>
              <a:t>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a:t>
            </a:r>
            <a:r>
              <a:rPr lang="en-US" sz="1400" dirty="0" err="1"/>
              <a:t>Qtum</a:t>
            </a:r>
            <a:r>
              <a:rPr lang="en-US" sz="1400" dirty="0"/>
              <a:t> with respect to both technical goals and end-vision. More generally, where does NEO see itself fitting in the ecosystem among other platform blockchains?</a:t>
            </a:r>
          </a:p>
          <a:p>
            <a:pPr>
              <a:spcBef>
                <a:spcPts val="200"/>
              </a:spcBef>
            </a:pPr>
            <a:r>
              <a:rPr lang="en-US" sz="1400" dirty="0"/>
              <a:t>How what </a:t>
            </a:r>
            <a:r>
              <a:rPr lang="en-US" sz="1400" dirty="0" err="1"/>
              <a:t>Dapps</a:t>
            </a:r>
            <a:r>
              <a:rPr lang="en-US" sz="1400" dirty="0"/>
              <a:t>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err="1"/>
              <a:t>Elastos</a:t>
            </a:r>
            <a:endParaRPr lang="en-US" sz="1400" dirty="0"/>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a:t>
            </a:r>
            <a:r>
              <a:rPr lang="en-US" dirty="0" err="1"/>
              <a:t>dBFT</a:t>
            </a:r>
            <a:r>
              <a:rPr lang="en-US" dirty="0"/>
              <a:t>)</a:t>
            </a:r>
            <a:br>
              <a:rPr lang="en-US" dirty="0"/>
            </a:br>
            <a:r>
              <a:rPr lang="en-US" sz="2700" dirty="0"/>
              <a:t>NEO Consensus Mechanism</a:t>
            </a:r>
            <a:br>
              <a:rPr lang="en-US" dirty="0"/>
            </a:br>
            <a:br>
              <a:rPr lang="en-US" dirty="0"/>
            </a:br>
            <a:endParaRPr lang="en-CA" dirty="0"/>
          </a:p>
        </p:txBody>
      </p:sp>
      <p:sp>
        <p:nvSpPr>
          <p:cNvPr id="4" name="Date Placeholder 3">
            <a:extLst>
              <a:ext uri="{FF2B5EF4-FFF2-40B4-BE49-F238E27FC236}">
                <a16:creationId xmlns:a16="http://schemas.microsoft.com/office/drawing/2014/main" id="{887C71A9-C6CA-400B-987A-1AAB793DD766}"/>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015DF65-64B6-48BA-BA08-E8B3B2461A2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34C2AF7-1C58-460E-A43A-B970C757E77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graphicFrame>
        <p:nvGraphicFramePr>
          <p:cNvPr id="7" name="图示 27">
            <a:extLst>
              <a:ext uri="{FF2B5EF4-FFF2-40B4-BE49-F238E27FC236}">
                <a16:creationId xmlns:a16="http://schemas.microsoft.com/office/drawing/2014/main" id="{88320EE8-ED23-48D9-BC98-40CAE51B0469}"/>
              </a:ext>
            </a:extLst>
          </p:cNvPr>
          <p:cNvGraphicFramePr/>
          <p:nvPr>
            <p:extLst/>
          </p:nvPr>
        </p:nvGraphicFramePr>
        <p:xfrm>
          <a:off x="771313" y="4074664"/>
          <a:ext cx="6548160"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a:t>
            </a:r>
            <a:r>
              <a:rPr lang="en-CA" dirty="0" err="1"/>
              <a:t>PoW</a:t>
            </a:r>
            <a:r>
              <a:rPr lang="en-CA" dirty="0"/>
              <a:t>)</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a:t>
            </a:r>
            <a:r>
              <a:rPr lang="en-CA" dirty="0" err="1"/>
              <a:t>PoS</a:t>
            </a:r>
            <a:r>
              <a:rPr lang="en-CA" dirty="0"/>
              <a:t>)</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2248178698"/>
              </p:ext>
            </p:extLst>
          </p:nvPr>
        </p:nvGraphicFramePr>
        <p:xfrm>
          <a:off x="888790" y="4316157"/>
          <a:ext cx="7944313"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a:t>
            </a:r>
            <a:r>
              <a:rPr lang="en-US" dirty="0" err="1"/>
              <a:t>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a:t>
            </a:r>
            <a:r>
              <a:rPr lang="en-US" dirty="0" err="1"/>
              <a:t>PoW</a:t>
            </a:r>
            <a:r>
              <a:rPr lang="en-US" dirty="0"/>
              <a:t> and </a:t>
            </a:r>
            <a:r>
              <a:rPr lang="en-US" dirty="0" err="1"/>
              <a:t>PoS</a:t>
            </a:r>
            <a:endParaRPr lang="en-US" dirty="0"/>
          </a:p>
          <a:p>
            <a:endParaRPr lang="en-US" dirty="0"/>
          </a:p>
          <a:p>
            <a:endParaRPr lang="en-US" dirty="0"/>
          </a:p>
          <a:p>
            <a:endParaRPr lang="en-US" dirty="0"/>
          </a:p>
          <a:p>
            <a:pPr marL="0" indent="0">
              <a:buNone/>
            </a:pPr>
            <a:endParaRPr lang="en-US" dirty="0"/>
          </a:p>
          <a:p>
            <a:r>
              <a:rPr lang="en-US" dirty="0"/>
              <a:t>Consensus algorithm: </a:t>
            </a:r>
            <a:r>
              <a:rPr lang="en-US" dirty="0" err="1"/>
              <a:t>dBFT</a:t>
            </a:r>
            <a:endParaRPr lang="en-US" dirty="0"/>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22</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nvPr>
        </p:nvGraphicFramePr>
        <p:xfrm>
          <a:off x="1061357" y="1975161"/>
          <a:ext cx="6603916"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nvPr>
        </p:nvGraphicFramePr>
        <p:xfrm>
          <a:off x="1117113" y="3992148"/>
          <a:ext cx="6548160"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22749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a:t>
            </a:r>
            <a:r>
              <a:rPr lang="en-CA" dirty="0" err="1"/>
              <a:t>NeoContract</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a:t>
            </a:r>
            <a:r>
              <a:rPr lang="en-CA" dirty="0" err="1"/>
              <a:t>NeoContract</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a:t>
            </a:r>
            <a:r>
              <a:rPr lang="en-CA" dirty="0" err="1"/>
              <a:t>NeoContract</a:t>
            </a:r>
            <a:endParaRPr lang="en-CA" dirty="0"/>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a:t>3/14/2018</a:t>
            </a:r>
            <a:endParaRPr lang="en-US" dirty="0"/>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a:t>
            </a:r>
            <a:r>
              <a:rPr lang="en-CA" dirty="0" err="1"/>
              <a:t>NeoX</a:t>
            </a:r>
            <a:r>
              <a:rPr lang="en-CA" dirty="0"/>
              <a:t>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a:t>
            </a:r>
            <a:r>
              <a:rPr lang="en-US" dirty="0" err="1"/>
              <a:t>dBFT</a:t>
            </a:r>
            <a:r>
              <a:rPr lang="en-US" dirty="0"/>
              <a: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a:t>
            </a:r>
            <a:r>
              <a:rPr lang="en-US" dirty="0" err="1"/>
              <a:t>Interledger</a:t>
            </a:r>
            <a:r>
              <a:rPr lang="en-US" dirty="0"/>
              <a:t>, ICON , </a:t>
            </a:r>
            <a:r>
              <a:rPr lang="en-US" dirty="0" err="1"/>
              <a:t>Qtum</a:t>
            </a:r>
            <a:r>
              <a:rPr lang="en-US" dirty="0"/>
              <a:t>, </a:t>
            </a:r>
            <a:r>
              <a:rPr lang="en-US" dirty="0" err="1"/>
              <a:t>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9774257" cy="1826581"/>
          </a:xfrm>
        </p:spPr>
        <p:txBody>
          <a:bodyPr/>
          <a:lstStyle/>
          <a:p>
            <a:r>
              <a:rPr lang="en-CA" dirty="0"/>
              <a:t>NEO Distributed App (dApp)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err="1"/>
              <a:t>NeoDraw</a:t>
            </a:r>
            <a:r>
              <a:rPr lang="en-US" dirty="0"/>
              <a:t> is advanced proof-of-concept distributed application (dApp) for the NEO Persistable Classes (NPC) Entity-based dApp (e-dApp) Platform running on the NEO Blockchain.</a:t>
            </a:r>
          </a:p>
          <a:p>
            <a:r>
              <a:rPr lang="en-CA" dirty="0"/>
              <a:t>Uses 3 entities</a:t>
            </a:r>
          </a:p>
          <a:p>
            <a:pPr lvl="1"/>
            <a:r>
              <a:rPr lang="en-CA" dirty="0" err="1"/>
              <a:t>UserCredentials</a:t>
            </a:r>
            <a:endParaRPr lang="en-CA" dirty="0"/>
          </a:p>
          <a:p>
            <a:pPr lvl="2"/>
            <a:r>
              <a:rPr lang="en-CA" dirty="0"/>
              <a:t>User name and User Password</a:t>
            </a:r>
          </a:p>
          <a:p>
            <a:pPr lvl="1"/>
            <a:r>
              <a:rPr lang="en-CA" dirty="0" err="1"/>
              <a:t>UserPoint</a:t>
            </a:r>
            <a:endParaRPr lang="en-CA" dirty="0"/>
          </a:p>
          <a:p>
            <a:pPr lvl="2"/>
            <a:r>
              <a:rPr lang="en-CA" dirty="0"/>
              <a:t>Array of (X,Y) coordinates/user</a:t>
            </a:r>
          </a:p>
          <a:p>
            <a:pPr lvl="1"/>
            <a:r>
              <a:rPr lang="en-CA" dirty="0" err="1"/>
              <a:t>NeoCounter</a:t>
            </a:r>
            <a:endParaRPr lang="en-CA" dirty="0"/>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Like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140"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3687346" y="4043494"/>
            <a:ext cx="2470173" cy="236299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dApps*</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677334" y="6092793"/>
            <a:ext cx="2796022" cy="646331"/>
          </a:xfrm>
          <a:prstGeom prst="rect">
            <a:avLst/>
          </a:prstGeom>
        </p:spPr>
        <p:txBody>
          <a:bodyPr wrap="none">
            <a:spAutoFit/>
          </a:bodyPr>
          <a:lstStyle/>
          <a:p>
            <a:endParaRPr lang="en-US" dirty="0"/>
          </a:p>
          <a:p>
            <a:r>
              <a:rPr lang="en-US" dirty="0"/>
              <a:t>*dApps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Why do things have value?</a:t>
            </a:r>
          </a:p>
          <a:p>
            <a:pPr>
              <a:buFont typeface="+mj-lt"/>
              <a:buAutoNum type="arabicPeriod"/>
            </a:pPr>
            <a:r>
              <a:rPr lang="en-US" dirty="0"/>
              <a:t>NEO Smart Economy</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40</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41</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a:t>
            </a:r>
            <a:r>
              <a:rPr lang="en-US" sz="1400" dirty="0" err="1"/>
              <a:t>Jibrel</a:t>
            </a:r>
            <a:r>
              <a:rPr lang="en-US" sz="1400" dirty="0"/>
              <a:t>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a:t>
            </a:r>
            <a:r>
              <a:rPr lang="en-US" dirty="0" err="1"/>
              <a:t>Lerider</a:t>
            </a:r>
            <a:r>
              <a:rPr lang="en-US" dirty="0"/>
              <a:t>: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a:t>
            </a:r>
            <a:r>
              <a:rPr lang="en-CA" dirty="0" err="1"/>
              <a:t>NeoVM</a:t>
            </a:r>
            <a:r>
              <a:rPr lang="en-CA" dirty="0"/>
              <a:t> &amp; </a:t>
            </a:r>
            <a:r>
              <a:rPr lang="en-CA" dirty="0" err="1"/>
              <a:t>NeoContract</a:t>
            </a:r>
            <a:r>
              <a:rPr lang="en-CA" dirty="0"/>
              <a: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a:t>
            </a:r>
            <a:r>
              <a:rPr lang="en-CA" dirty="0" err="1"/>
              <a:t>DevCon</a:t>
            </a:r>
            <a:r>
              <a:rPr lang="en-CA" dirty="0"/>
              <a:t> 1</a:t>
            </a:r>
            <a:r>
              <a:rPr lang="en-CA"/>
              <a:t>, January 2018</a:t>
            </a:r>
            <a:endParaRPr lang="en-CA" dirty="0"/>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a:t>
            </a:r>
            <a:r>
              <a:rPr lang="en-US" dirty="0" err="1"/>
              <a:t>DevCon</a:t>
            </a:r>
            <a:r>
              <a:rPr lang="en-US" dirty="0"/>
              <a:t> 1</a:t>
            </a:r>
            <a:br>
              <a:rPr lang="en-US" dirty="0"/>
            </a:br>
            <a:r>
              <a:rPr lang="en-US" dirty="0">
                <a:hlinkClick r:id="rId2"/>
              </a:rPr>
              <a:t>https://www.youtube.com/watch?v=th7jZlmoZBc</a:t>
            </a:r>
            <a:r>
              <a:rPr lang="en-US" dirty="0"/>
              <a:t> </a:t>
            </a:r>
          </a:p>
          <a:p>
            <a:r>
              <a:rPr lang="en-CA" dirty="0"/>
              <a:t>Opening Address - Scott Hunter, Microsoft | NEO </a:t>
            </a:r>
            <a:r>
              <a:rPr lang="en-CA" dirty="0" err="1"/>
              <a:t>DevCon</a:t>
            </a:r>
            <a:r>
              <a:rPr lang="en-CA" dirty="0"/>
              <a:t> 1</a:t>
            </a:r>
            <a:br>
              <a:rPr lang="en-CA" dirty="0"/>
            </a:br>
            <a:r>
              <a:rPr lang="en-CA" dirty="0">
                <a:hlinkClick r:id="rId3"/>
              </a:rPr>
              <a:t>https://www.youtube.com/watch?v=ZFsu5HPU2xM</a:t>
            </a:r>
            <a:r>
              <a:rPr lang="en-CA" dirty="0"/>
              <a:t> </a:t>
            </a:r>
          </a:p>
          <a:p>
            <a:r>
              <a:rPr lang="en-CA" dirty="0"/>
              <a:t>Ontology, The Technical Vision of Distributed Trust Networks | NEO </a:t>
            </a:r>
            <a:r>
              <a:rPr lang="en-CA" dirty="0" err="1"/>
              <a:t>DevCon</a:t>
            </a:r>
            <a:r>
              <a:rPr lang="en-CA" dirty="0"/>
              <a:t> 1</a:t>
            </a:r>
            <a:br>
              <a:rPr lang="en-CA" dirty="0"/>
            </a:br>
            <a:r>
              <a:rPr lang="en-CA" dirty="0">
                <a:hlinkClick r:id="rId4"/>
              </a:rPr>
              <a:t>https://www.youtube.com/watch?v=QyaZz0vtONs</a:t>
            </a:r>
            <a:r>
              <a:rPr lang="en-CA" dirty="0"/>
              <a:t> </a:t>
            </a:r>
          </a:p>
          <a:p>
            <a:r>
              <a:rPr lang="en-CA" dirty="0" err="1"/>
              <a:t>Imusify</a:t>
            </a:r>
            <a:r>
              <a:rPr lang="en-CA" dirty="0"/>
              <a:t>, Decentralized Platform for Music Related Digital Content | NEO </a:t>
            </a:r>
            <a:r>
              <a:rPr lang="en-CA" dirty="0" err="1"/>
              <a:t>DevCon</a:t>
            </a:r>
            <a:r>
              <a:rPr lang="en-CA" dirty="0"/>
              <a:t> 1</a:t>
            </a:r>
            <a:br>
              <a:rPr lang="en-CA" dirty="0"/>
            </a:br>
            <a:r>
              <a:rPr lang="en-CA" dirty="0">
                <a:hlinkClick r:id="rId5"/>
              </a:rPr>
              <a:t>https://www.youtube.com/watch?v=dgmfO8nKJkE</a:t>
            </a:r>
            <a:r>
              <a:rPr lang="en-CA" dirty="0"/>
              <a:t> </a:t>
            </a:r>
          </a:p>
          <a:p>
            <a:r>
              <a:rPr lang="en-CA" dirty="0" err="1"/>
              <a:t>NeoAuth</a:t>
            </a:r>
            <a:r>
              <a:rPr lang="en-CA" dirty="0"/>
              <a:t>, Login Using the NEO Blockchain | NEO </a:t>
            </a:r>
            <a:r>
              <a:rPr lang="en-CA" dirty="0" err="1"/>
              <a:t>DevCon</a:t>
            </a:r>
            <a:r>
              <a:rPr lang="en-CA" dirty="0"/>
              <a:t> 1</a:t>
            </a:r>
            <a:br>
              <a:rPr lang="en-CA" dirty="0"/>
            </a:br>
            <a:r>
              <a:rPr lang="en-CA" dirty="0">
                <a:hlinkClick r:id="rId6"/>
              </a:rPr>
              <a:t>https://www.youtube.com/watch?v=F7teukbcbIg</a:t>
            </a:r>
            <a:r>
              <a:rPr lang="en-CA" dirty="0"/>
              <a:t> </a:t>
            </a:r>
          </a:p>
          <a:p>
            <a:r>
              <a:rPr lang="en-CA" dirty="0"/>
              <a:t>Phantasma, User-Owned Content | NEO </a:t>
            </a:r>
            <a:r>
              <a:rPr lang="en-CA" dirty="0" err="1"/>
              <a:t>DevCon</a:t>
            </a:r>
            <a:r>
              <a:rPr lang="en-CA" dirty="0"/>
              <a:t> 1</a:t>
            </a:r>
            <a:br>
              <a:rPr lang="en-CA" dirty="0"/>
            </a:br>
            <a:r>
              <a:rPr lang="en-CA" dirty="0">
                <a:hlinkClick r:id="rId7"/>
              </a:rPr>
              <a:t>https://www.youtube.com/watch?v=cinexz6gjsU</a:t>
            </a:r>
            <a:r>
              <a:rPr lang="en-CA" dirty="0"/>
              <a:t> </a:t>
            </a:r>
          </a:p>
          <a:p>
            <a:r>
              <a:rPr lang="en-CA" dirty="0"/>
              <a:t>NEO•ONE, Development Framework | NEO </a:t>
            </a:r>
            <a:r>
              <a:rPr lang="en-CA" dirty="0" err="1"/>
              <a:t>DevCon</a:t>
            </a:r>
            <a:r>
              <a:rPr lang="en-CA" dirty="0"/>
              <a:t> 1</a:t>
            </a:r>
            <a:br>
              <a:rPr lang="en-CA" dirty="0"/>
            </a:br>
            <a:r>
              <a:rPr lang="en-CA" dirty="0">
                <a:hlinkClick r:id="rId8"/>
              </a:rPr>
              <a:t>https://www.youtube.com/watch?v=yWzjNhiZFmA</a:t>
            </a:r>
            <a:r>
              <a:rPr lang="en-CA" dirty="0"/>
              <a:t> </a:t>
            </a:r>
          </a:p>
          <a:p>
            <a:r>
              <a:rPr lang="en-CA" dirty="0"/>
              <a:t>THEKEY, A Decentralized Ecosystem of An Identity Verification Tool | NEO </a:t>
            </a:r>
            <a:r>
              <a:rPr lang="en-CA" dirty="0" err="1"/>
              <a:t>DevCon</a:t>
            </a:r>
            <a:r>
              <a:rPr lang="en-CA" dirty="0"/>
              <a:t> 1</a:t>
            </a:r>
            <a:br>
              <a:rPr lang="en-CA" dirty="0"/>
            </a:br>
            <a:r>
              <a:rPr lang="en-CA" dirty="0">
                <a:hlinkClick r:id="rId9"/>
              </a:rPr>
              <a:t>https://www.youtube.com/watch?v=St-UW0lPB7o</a:t>
            </a:r>
            <a:r>
              <a:rPr lang="en-CA" dirty="0"/>
              <a:t> </a:t>
            </a:r>
          </a:p>
          <a:p>
            <a:r>
              <a:rPr lang="en-CA" dirty="0"/>
              <a:t>NEO’s Global Vision and the Evolving Regulatory Environment - Miles Graham | NEO </a:t>
            </a:r>
            <a:r>
              <a:rPr lang="en-CA" dirty="0" err="1"/>
              <a:t>DevCon</a:t>
            </a:r>
            <a:r>
              <a:rPr lang="en-CA" dirty="0"/>
              <a:t> 1</a:t>
            </a:r>
            <a:br>
              <a:rPr lang="en-CA" dirty="0"/>
            </a:br>
            <a:r>
              <a:rPr lang="en-CA" dirty="0">
                <a:hlinkClick r:id="rId10"/>
              </a:rPr>
              <a:t>https://www.youtube.com/watch?v=FidRGNeab3I</a:t>
            </a:r>
            <a:r>
              <a:rPr lang="en-CA" dirty="0"/>
              <a:t> </a:t>
            </a:r>
          </a:p>
          <a:p>
            <a:r>
              <a:rPr lang="en-CA" dirty="0"/>
              <a:t>NEX, Decentralized Exchanges | NEO </a:t>
            </a:r>
            <a:r>
              <a:rPr lang="en-CA" dirty="0" err="1"/>
              <a:t>DevCon</a:t>
            </a:r>
            <a:r>
              <a:rPr lang="en-CA" dirty="0"/>
              <a:t>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a:t>
            </a:r>
            <a:r>
              <a:rPr lang="en-CA" dirty="0" err="1"/>
              <a:t>Devcon</a:t>
            </a:r>
            <a:r>
              <a:rPr lang="en-CA" dirty="0"/>
              <a:t>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a:t>
            </a:r>
            <a:r>
              <a:rPr lang="en-CA" dirty="0" err="1"/>
              <a:t>csharpcoe</a:t>
            </a:r>
            <a:r>
              <a:rPr lang="en-CA" dirty="0"/>
              <a:t>)</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a:t>
            </a:r>
            <a:r>
              <a:rPr lang="en-US" sz="1200" dirty="0" err="1"/>
              <a:t>NeoContractPlugin</a:t>
            </a:r>
            <a:r>
              <a:rPr lang="en-US" sz="1200" dirty="0"/>
              <a:t>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a:t>
            </a:r>
            <a:r>
              <a:rPr lang="en-US" sz="1200" dirty="0" err="1"/>
              <a:t>privatenet</a:t>
            </a:r>
            <a:r>
              <a:rPr lang="en-US" sz="1200" dirty="0"/>
              <a: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a:t>
            </a:r>
            <a:r>
              <a:rPr lang="en-US" sz="1200" dirty="0" err="1"/>
              <a:t>privatenet</a:t>
            </a:r>
            <a:r>
              <a:rPr lang="en-US" sz="1200" dirty="0"/>
              <a: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9685866" cy="5056093"/>
          </a:xfrm>
        </p:spPr>
        <p:txBody>
          <a:bodyPr>
            <a:normAutofit fontScale="92500" lnSpcReduction="10000"/>
          </a:bodyPr>
          <a:lstStyle/>
          <a:p>
            <a:r>
              <a:rPr lang="en-CA" dirty="0"/>
              <a:t>Past: Decades of experience on the Microsoft platform, Alberta cattle rancher, scuba diver and downhill skier</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168047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a:t>I </a:t>
            </a:r>
            <a:r>
              <a:rPr lang="en-CA" dirty="0"/>
              <a:t>l</a:t>
            </a:r>
            <a:r>
              <a:rPr lang="en-CA"/>
              <a:t>eave </a:t>
            </a:r>
            <a:r>
              <a:rPr lang="en-CA" dirty="0"/>
              <a:t>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54</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dirty="0"/>
              <a:t>NEO Blockchain Toronto</a:t>
            </a:r>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55</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943384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a:t>
            </a:r>
            <a:r>
              <a:rPr lang="en-CA" dirty="0" err="1"/>
              <a:t>Neoxplorer</a:t>
            </a:r>
            <a:r>
              <a:rPr lang="en-CA" dirty="0"/>
              <a:t>: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939</TotalTime>
  <Words>3388</Words>
  <Application>Microsoft Office PowerPoint</Application>
  <PresentationFormat>Widescreen</PresentationFormat>
  <Paragraphs>624</Paragraphs>
  <Slides>56</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56</vt:i4>
      </vt:variant>
    </vt:vector>
  </HeadingPairs>
  <TitlesOfParts>
    <vt:vector size="65"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Agenda</vt:lpstr>
      <vt:lpstr>Who is Michael Herman?</vt:lpstr>
      <vt:lpstr>Introductions</vt:lpstr>
      <vt:lpstr>What is NEO Blockchain Toronto?</vt:lpstr>
      <vt:lpstr>Our Values as Neoxplorers</vt:lpstr>
      <vt:lpstr>What is NEO?</vt:lpstr>
      <vt:lpstr>Dual Cryptocurrency Model: NEO and NeoGas</vt:lpstr>
      <vt:lpstr>NEO Whitepaper</vt:lpstr>
      <vt:lpstr>What is the NEO Smart Economy?</vt:lpstr>
      <vt:lpstr>NEO Decentralized Applications (Use Cases)</vt:lpstr>
      <vt:lpstr>NEO Management Model: Economic Model</vt:lpstr>
      <vt:lpstr>NEO Management Model: Economic Model</vt:lpstr>
      <vt:lpstr>NEO Management Model: Distribution Mechanism</vt:lpstr>
      <vt:lpstr>NEO Management Model: Distribution Mechanism</vt:lpstr>
      <vt:lpstr>NEO Management Model: Governance Mechanism</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The Problems with PoW* and PoS*</vt:lpstr>
      <vt:lpstr>NEO Technology/Implementation: NeoContract</vt:lpstr>
      <vt:lpstr>NEO Technology/Implementation: NeoContract</vt:lpstr>
      <vt:lpstr>NEO Technology/Implementation: NeoContract</vt:lpstr>
      <vt:lpstr>NEO Technology/Implementation: NeoX Protocol Cross-chain Interoperability</vt:lpstr>
      <vt:lpstr>Aside: Why do things have value? Why do they appreciate? Michael’s Theorem</vt:lpstr>
      <vt:lpstr>What happens when things become easier to acquire? Michael’s Theorem</vt:lpstr>
      <vt:lpstr>How Transaction Fees are Discouraged in the NEO Smart Economy</vt:lpstr>
      <vt:lpstr>NEO Distributed App (dApp)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Smart Contract Development: NEO or ETH?</vt:lpstr>
      <vt:lpstr>NEO Blockchain as a Enterprise Application Platform</vt:lpstr>
      <vt:lpstr>NEO is created for Large Scale dApps*</vt:lpstr>
      <vt:lpstr>NEO Events</vt:lpstr>
      <vt:lpstr>NEO Events (con’t)</vt:lpstr>
      <vt:lpstr>NEO dApp Competitions ~USD$500K in prizes</vt:lpstr>
      <vt:lpstr>NEO News: Switchers</vt:lpstr>
      <vt:lpstr>What is NEO?  Summary</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I leave you with a challenge… Become part of the NEO Smart Economy</vt:lpstr>
      <vt:lpstr>Our Values as Neoxplorers</vt:lpstr>
      <vt:lpstr>Questions?</vt:lpstr>
      <vt:lpstr>Backup Slides</vt:lpstr>
      <vt:lpstr>NEO System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116</cp:revision>
  <dcterms:created xsi:type="dcterms:W3CDTF">2018-02-17T01:35:14Z</dcterms:created>
  <dcterms:modified xsi:type="dcterms:W3CDTF">2018-03-14T03:15:03Z</dcterms:modified>
</cp:coreProperties>
</file>